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3" r:id="rId7"/>
    <p:sldId id="265" r:id="rId8"/>
    <p:sldId id="274" r:id="rId9"/>
    <p:sldId id="273" r:id="rId10"/>
    <p:sldId id="258" r:id="rId11"/>
    <p:sldId id="259" r:id="rId12"/>
    <p:sldId id="266" r:id="rId13"/>
    <p:sldId id="267" r:id="rId14"/>
    <p:sldId id="268" r:id="rId15"/>
    <p:sldId id="271" r:id="rId16"/>
    <p:sldId id="269" r:id="rId17"/>
    <p:sldId id="27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23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030-FDC5-4819-902D-DDF46EC4283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D532-96AF-4175-8285-67815D789C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61747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030-FDC5-4819-902D-DDF46EC4283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D532-96AF-4175-8285-67815D789C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54058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030-FDC5-4819-902D-DDF46EC4283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D532-96AF-4175-8285-67815D789C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56164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030-FDC5-4819-902D-DDF46EC4283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D532-96AF-4175-8285-67815D789C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29179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030-FDC5-4819-902D-DDF46EC4283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D532-96AF-4175-8285-67815D789C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44669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030-FDC5-4819-902D-DDF46EC4283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D532-96AF-4175-8285-67815D789C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57724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030-FDC5-4819-902D-DDF46EC4283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D532-96AF-4175-8285-67815D789C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59847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030-FDC5-4819-902D-DDF46EC4283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D532-96AF-4175-8285-67815D789C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81234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030-FDC5-4819-902D-DDF46EC4283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D532-96AF-4175-8285-67815D789C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4912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030-FDC5-4819-902D-DDF46EC4283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D532-96AF-4175-8285-67815D789C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75321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7030-FDC5-4819-902D-DDF46EC4283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D532-96AF-4175-8285-67815D789C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39569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17030-FDC5-4819-902D-DDF46EC4283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D532-96AF-4175-8285-67815D789C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574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uario\Downloads\VID-20190919-WA0028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uario\Downloads\VID-20190919-WA0024%20(1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09277" y="830666"/>
            <a:ext cx="4662152" cy="1091484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FORMAÇÃO</a:t>
            </a:r>
            <a:endParaRPr lang="pt-BR" sz="5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7439192" y="1995828"/>
            <a:ext cx="3932237" cy="492617"/>
          </a:xfrm>
        </p:spPr>
        <p:txBody>
          <a:bodyPr>
            <a:noAutofit/>
          </a:bodyPr>
          <a:lstStyle/>
          <a:p>
            <a:pPr algn="r"/>
            <a:r>
              <a:rPr lang="pt-BR" sz="3200" b="1" dirty="0" smtClean="0"/>
              <a:t>Encaminhamentos práticos.</a:t>
            </a:r>
            <a:endParaRPr lang="pt-BR" sz="32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8" y="435177"/>
            <a:ext cx="6039118" cy="6039118"/>
          </a:xfrm>
          <a:prstGeom prst="rect">
            <a:avLst/>
          </a:prstGeom>
        </p:spPr>
      </p:pic>
      <p:pic>
        <p:nvPicPr>
          <p:cNvPr id="1026" name="Picture 2" descr="Resultado de imagem para mes extraordinÃ¡rio missionÃ¡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77" y="3454736"/>
            <a:ext cx="5203681" cy="3035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307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Encaminhamentos práticos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9731" y="1696244"/>
            <a:ext cx="1051560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/>
              <a:t>Nossa missão: </a:t>
            </a:r>
            <a:r>
              <a:rPr lang="pt-BR" b="1" dirty="0" smtClean="0">
                <a:solidFill>
                  <a:srgbClr val="C00000"/>
                </a:solidFill>
              </a:rPr>
              <a:t>despertar</a:t>
            </a:r>
            <a:r>
              <a:rPr lang="pt-BR" dirty="0" smtClean="0"/>
              <a:t> </a:t>
            </a:r>
            <a:r>
              <a:rPr lang="pt-BR" dirty="0"/>
              <a:t>os missionários que já existem </a:t>
            </a:r>
            <a:r>
              <a:rPr lang="pt-BR" dirty="0" smtClean="0"/>
              <a:t>nas paróquias, </a:t>
            </a:r>
            <a:r>
              <a:rPr lang="pt-BR" dirty="0"/>
              <a:t>que já atuam nas </a:t>
            </a:r>
            <a:r>
              <a:rPr lang="pt-BR" dirty="0" smtClean="0"/>
              <a:t>pastorais e já são uma missão na Igreja, muitos deles não têm consciência do envio batismal.</a:t>
            </a: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87582"/>
            <a:ext cx="2137893" cy="1470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8403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Ano Missionário na sua Paróquia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dirty="0"/>
              <a:t> </a:t>
            </a:r>
            <a:r>
              <a:rPr lang="pt-BR" dirty="0" smtClean="0"/>
              <a:t>  A PARÓQUIA </a:t>
            </a:r>
            <a:r>
              <a:rPr lang="pt-BR" dirty="0"/>
              <a:t>DEVE FORMAR UMA </a:t>
            </a:r>
            <a:r>
              <a:rPr lang="pt-BR" b="1" dirty="0"/>
              <a:t>EQUIPE </a:t>
            </a:r>
            <a:r>
              <a:rPr lang="pt-BR" dirty="0"/>
              <a:t>PARA ANIMAR/CUIDAR </a:t>
            </a:r>
            <a:r>
              <a:rPr lang="pt-BR" dirty="0" smtClean="0"/>
              <a:t>DO ANO </a:t>
            </a:r>
            <a:r>
              <a:rPr lang="pt-BR" dirty="0"/>
              <a:t>MISSIONÁRIO </a:t>
            </a:r>
            <a:r>
              <a:rPr lang="pt-BR" dirty="0" smtClean="0"/>
              <a:t>JOVEM, </a:t>
            </a:r>
            <a:r>
              <a:rPr lang="pt-BR" b="1" dirty="0" smtClean="0"/>
              <a:t>CASO AINDA NÃO TENHA O COMIPA ARTICULADO</a:t>
            </a:r>
            <a:r>
              <a:rPr lang="pt-BR" dirty="0" smtClean="0"/>
              <a:t>:</a:t>
            </a:r>
            <a:endParaRPr lang="pt-BR" dirty="0"/>
          </a:p>
          <a:p>
            <a:pPr algn="just">
              <a:lnSpc>
                <a:spcPct val="150000"/>
              </a:lnSpc>
              <a:buNone/>
            </a:pPr>
            <a:r>
              <a:rPr lang="pt-BR" dirty="0" smtClean="0"/>
              <a:t>   </a:t>
            </a:r>
            <a:r>
              <a:rPr lang="pt-BR" b="1" dirty="0" smtClean="0">
                <a:solidFill>
                  <a:srgbClr val="C00000"/>
                </a:solidFill>
              </a:rPr>
              <a:t> “</a:t>
            </a:r>
            <a:r>
              <a:rPr lang="pt-BR" b="1" dirty="0">
                <a:solidFill>
                  <a:srgbClr val="C00000"/>
                </a:solidFill>
              </a:rPr>
              <a:t>Nós estamos entregando o Guia do Ano </a:t>
            </a:r>
            <a:r>
              <a:rPr lang="pt-BR" b="1" dirty="0" smtClean="0">
                <a:solidFill>
                  <a:srgbClr val="C00000"/>
                </a:solidFill>
              </a:rPr>
              <a:t>Missionário </a:t>
            </a:r>
            <a:r>
              <a:rPr lang="pt-BR" b="1" dirty="0">
                <a:solidFill>
                  <a:srgbClr val="C00000"/>
                </a:solidFill>
              </a:rPr>
              <a:t>Jovem, nas suas mãos. Ele é um sinal, o que virá depois dele, é a </a:t>
            </a:r>
            <a:r>
              <a:rPr lang="pt-BR" b="1" u="sng" dirty="0" smtClean="0">
                <a:solidFill>
                  <a:srgbClr val="C00000"/>
                </a:solidFill>
              </a:rPr>
              <a:t>Missão</a:t>
            </a:r>
            <a:r>
              <a:rPr lang="pt-BR" b="1" dirty="0" smtClean="0">
                <a:solidFill>
                  <a:srgbClr val="C00000"/>
                </a:solidFill>
              </a:rPr>
              <a:t>”.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87582"/>
            <a:ext cx="2137893" cy="1470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1148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653" y="666527"/>
            <a:ext cx="10515600" cy="49872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3200"/>
              <a:t>Não será preciso criar novas estruturas, mas todas as pastorais, ministérios e movimentos devem estar empenhados no Ano Missionário Jovem, revisando as suas ações a partir da chave da Missão e da Juventude, pois toda a Diocese deverá abraçar, com Alegria e Compromisso, o Ano Missionário Jovem como um passo na direção de uma Igreja em </a:t>
            </a:r>
            <a:r>
              <a:rPr lang="pt-BR" sz="3200" smtClean="0"/>
              <a:t>Saída.</a:t>
            </a:r>
            <a:endParaRPr lang="pt-BR" sz="3200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87582"/>
            <a:ext cx="2137893" cy="1470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9276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Símbolos do Ano Missionário Jovem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 O cartaz- </a:t>
            </a:r>
            <a:r>
              <a:rPr lang="pt-BR" dirty="0" smtClean="0">
                <a:solidFill>
                  <a:srgbClr val="FF0000"/>
                </a:solidFill>
              </a:rPr>
              <a:t>pág.22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 </a:t>
            </a:r>
            <a:r>
              <a:rPr lang="pt-BR" dirty="0" smtClean="0"/>
              <a:t>A Cruz Missionária Jovem-</a:t>
            </a:r>
            <a:r>
              <a:rPr lang="pt-BR" dirty="0" smtClean="0">
                <a:solidFill>
                  <a:srgbClr val="FF0000"/>
                </a:solidFill>
              </a:rPr>
              <a:t> pág.23</a:t>
            </a: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/>
              <a:t> </a:t>
            </a:r>
            <a:r>
              <a:rPr lang="pt-BR" dirty="0" smtClean="0"/>
              <a:t>A Oração-</a:t>
            </a:r>
            <a:r>
              <a:rPr lang="pt-BR" dirty="0" smtClean="0">
                <a:solidFill>
                  <a:srgbClr val="FF0000"/>
                </a:solidFill>
              </a:rPr>
              <a:t> pág.24</a:t>
            </a: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/>
              <a:t> </a:t>
            </a:r>
            <a:r>
              <a:rPr lang="pt-BR" dirty="0" smtClean="0"/>
              <a:t>O Hino Missionário Jovem-</a:t>
            </a:r>
            <a:r>
              <a:rPr lang="pt-BR" dirty="0" smtClean="0">
                <a:solidFill>
                  <a:srgbClr val="FF0000"/>
                </a:solidFill>
              </a:rPr>
              <a:t> pág.24</a:t>
            </a: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/>
              <a:t> </a:t>
            </a:r>
            <a:r>
              <a:rPr lang="pt-BR" dirty="0" smtClean="0"/>
              <a:t>Os Santos Jovens: Santa Teresinha do Menino Jesus e São Tarcísio</a:t>
            </a:r>
            <a:endParaRPr lang="pt-BR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1458"/>
            <a:ext cx="2137893" cy="1470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2131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Propostas Pastorais-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pág. 28 e 29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90774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 Peregrinação da </a:t>
            </a:r>
            <a:r>
              <a:rPr lang="pt-BR" b="1" dirty="0" smtClean="0"/>
              <a:t>Cruz Missionária Jovem </a:t>
            </a:r>
            <a:r>
              <a:rPr lang="pt-BR" dirty="0" smtClean="0"/>
              <a:t>grande: </a:t>
            </a:r>
            <a:r>
              <a:rPr lang="pt-BR" u="sng" dirty="0" smtClean="0"/>
              <a:t>Uma semana em cada paróquia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Peregrinação da </a:t>
            </a:r>
            <a:r>
              <a:rPr lang="pt-BR" b="1" dirty="0" smtClean="0"/>
              <a:t>Cruz Missionária Jovem </a:t>
            </a:r>
            <a:r>
              <a:rPr lang="pt-BR" dirty="0" smtClean="0"/>
              <a:t>pequena: visitas às casas, hospitais, escolas, casas dos doentes e outros locais: </a:t>
            </a:r>
            <a:r>
              <a:rPr lang="pt-BR" u="sng" dirty="0" smtClean="0"/>
              <a:t>A paróquia fazer o itinerário nas </a:t>
            </a:r>
            <a:r>
              <a:rPr lang="pt-BR" u="sng" dirty="0" err="1" smtClean="0"/>
              <a:t>CEB’s</a:t>
            </a:r>
            <a:r>
              <a:rPr lang="pt-BR" u="sng" dirty="0" smtClean="0"/>
              <a:t>, ao longo do ano.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 Celebração do Domingo Missionário: 2º domingo de cada mês.</a:t>
            </a:r>
            <a:r>
              <a:rPr lang="pt-BR" dirty="0" smtClean="0">
                <a:solidFill>
                  <a:srgbClr val="FF0000"/>
                </a:solidFill>
              </a:rPr>
              <a:t>(Ler no guia)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 </a:t>
            </a:r>
            <a:r>
              <a:rPr lang="pt-BR" dirty="0" smtClean="0"/>
              <a:t>Festas dos padroeiros. </a:t>
            </a:r>
            <a:r>
              <a:rPr lang="pt-BR" dirty="0" smtClean="0">
                <a:solidFill>
                  <a:srgbClr val="FF0000"/>
                </a:solidFill>
              </a:rPr>
              <a:t>(Ler no guia)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 </a:t>
            </a:r>
            <a:r>
              <a:rPr lang="pt-BR" dirty="0" smtClean="0"/>
              <a:t>Visitas Missionárias – Santa Missões Populares- Folder de visitas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 </a:t>
            </a:r>
            <a:r>
              <a:rPr lang="pt-BR" dirty="0" smtClean="0"/>
              <a:t>Pistas de ações – mês a mês </a:t>
            </a:r>
            <a:r>
              <a:rPr lang="pt-BR" dirty="0" smtClean="0">
                <a:solidFill>
                  <a:srgbClr val="FF0000"/>
                </a:solidFill>
              </a:rPr>
              <a:t>( Ler no guia)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87582"/>
            <a:ext cx="2137893" cy="1470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6316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Encaminhamentos práticos: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Visitas da equipe diocesana para Missão e Juventude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0" y="1874454"/>
            <a:ext cx="6011917" cy="36845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 smtClean="0"/>
              <a:t>Regional 01- </a:t>
            </a:r>
            <a:r>
              <a:rPr lang="pt-BR" b="1" dirty="0" smtClean="0">
                <a:solidFill>
                  <a:srgbClr val="FF0000"/>
                </a:solidFill>
              </a:rPr>
              <a:t>04/04/2020 </a:t>
            </a:r>
            <a:r>
              <a:rPr lang="pt-BR" b="1" dirty="0" smtClean="0"/>
              <a:t>(Itapemirim)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/>
              <a:t>Regional 02-</a:t>
            </a:r>
            <a:r>
              <a:rPr lang="pt-BR" b="1" dirty="0" smtClean="0">
                <a:solidFill>
                  <a:srgbClr val="FF0000"/>
                </a:solidFill>
              </a:rPr>
              <a:t>25/04/2020 </a:t>
            </a:r>
            <a:r>
              <a:rPr lang="pt-BR" b="1" dirty="0" smtClean="0"/>
              <a:t>(Cachoeiro de Itapemirim)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/>
              <a:t>Regional 03- </a:t>
            </a:r>
            <a:r>
              <a:rPr lang="pt-BR" b="1" dirty="0" smtClean="0">
                <a:solidFill>
                  <a:srgbClr val="FF0000"/>
                </a:solidFill>
              </a:rPr>
              <a:t>02/05/2020 </a:t>
            </a:r>
            <a:r>
              <a:rPr lang="pt-BR" b="1" dirty="0" smtClean="0"/>
              <a:t>(Castelo)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/>
              <a:t>Regional 04- </a:t>
            </a:r>
            <a:r>
              <a:rPr lang="pt-BR" b="1" dirty="0" smtClean="0">
                <a:solidFill>
                  <a:srgbClr val="FF0000"/>
                </a:solidFill>
              </a:rPr>
              <a:t>16/05/2020 </a:t>
            </a:r>
            <a:r>
              <a:rPr lang="pt-BR" b="1" dirty="0" smtClean="0"/>
              <a:t>(</a:t>
            </a:r>
            <a:r>
              <a:rPr lang="pt-BR" b="1" dirty="0" err="1" smtClean="0"/>
              <a:t>Muqui</a:t>
            </a:r>
            <a:r>
              <a:rPr lang="pt-BR" b="1" dirty="0" smtClean="0"/>
              <a:t>)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6035565" y="1779861"/>
            <a:ext cx="6009289" cy="36845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/>
              <a:t>Regional 05- </a:t>
            </a:r>
            <a:r>
              <a:rPr lang="pt-BR" b="1" dirty="0" smtClean="0">
                <a:solidFill>
                  <a:srgbClr val="FF0000"/>
                </a:solidFill>
              </a:rPr>
              <a:t>06/06/2020 </a:t>
            </a:r>
            <a:r>
              <a:rPr lang="pt-BR" b="1" dirty="0" smtClean="0"/>
              <a:t>(</a:t>
            </a:r>
            <a:r>
              <a:rPr lang="pt-BR" b="1" dirty="0" err="1" smtClean="0"/>
              <a:t>Piaçú</a:t>
            </a:r>
            <a:r>
              <a:rPr lang="pt-BR" b="1" dirty="0" smtClean="0"/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/>
              <a:t>Regional 06- </a:t>
            </a:r>
            <a:r>
              <a:rPr lang="pt-BR" b="1" dirty="0" smtClean="0">
                <a:solidFill>
                  <a:srgbClr val="FF0000"/>
                </a:solidFill>
              </a:rPr>
              <a:t>20/06/2020</a:t>
            </a:r>
            <a:r>
              <a:rPr lang="pt-BR" b="1" dirty="0" smtClean="0"/>
              <a:t> (Alegre)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/>
              <a:t>Regional 07-</a:t>
            </a:r>
            <a:r>
              <a:rPr lang="pt-BR" b="1" dirty="0" smtClean="0">
                <a:solidFill>
                  <a:srgbClr val="FF0000"/>
                </a:solidFill>
              </a:rPr>
              <a:t>04/07/2020 </a:t>
            </a:r>
            <a:r>
              <a:rPr lang="pt-BR" b="1" dirty="0" smtClean="0"/>
              <a:t>(Bom Jesus do Norte)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/>
              <a:t>Regional 08-</a:t>
            </a:r>
            <a:r>
              <a:rPr lang="pt-BR" b="1" dirty="0" smtClean="0">
                <a:solidFill>
                  <a:srgbClr val="FF0000"/>
                </a:solidFill>
              </a:rPr>
              <a:t>11/07/2020 </a:t>
            </a:r>
            <a:r>
              <a:rPr lang="pt-BR" b="1" dirty="0" smtClean="0"/>
              <a:t>(</a:t>
            </a:r>
            <a:r>
              <a:rPr lang="pt-BR" b="1" dirty="0" err="1" smtClean="0"/>
              <a:t>Jaciguá</a:t>
            </a:r>
            <a:r>
              <a:rPr lang="pt-BR" b="1" dirty="0" smtClean="0"/>
              <a:t>)</a:t>
            </a:r>
          </a:p>
          <a:p>
            <a:endParaRPr lang="pt-BR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87582"/>
            <a:ext cx="2137893" cy="1470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6552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SEMANA MISSIONÁRIA DE PEREGRINAÇÃO DA CRUZ-PARÓQUIAS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pt-BR" dirty="0" smtClean="0"/>
              <a:t>Fazer um roteiro de visitação da Cruz nas </a:t>
            </a:r>
            <a:r>
              <a:rPr lang="pt-BR" dirty="0" err="1" smtClean="0"/>
              <a:t>CEB’s</a:t>
            </a:r>
            <a:r>
              <a:rPr lang="pt-BR" dirty="0" smtClean="0"/>
              <a:t>;</a:t>
            </a:r>
          </a:p>
          <a:p>
            <a:pPr lvl="0"/>
            <a:r>
              <a:rPr lang="pt-BR" dirty="0" smtClean="0"/>
              <a:t>Realização de Caminhadas ou passeatas pela cidade e Comunidades Eclesiais de Base;</a:t>
            </a:r>
          </a:p>
          <a:p>
            <a:pPr lvl="0"/>
            <a:r>
              <a:rPr lang="pt-BR" dirty="0" smtClean="0"/>
              <a:t>Terço missionário;</a:t>
            </a:r>
          </a:p>
          <a:p>
            <a:pPr lvl="0"/>
            <a:r>
              <a:rPr lang="pt-BR" dirty="0" smtClean="0"/>
              <a:t>Missas e celebrações da Palavra;</a:t>
            </a:r>
          </a:p>
          <a:p>
            <a:pPr lvl="0"/>
            <a:r>
              <a:rPr lang="pt-BR" dirty="0" smtClean="0"/>
              <a:t>Catequese da Cruz Missionária Jovem;</a:t>
            </a:r>
          </a:p>
          <a:p>
            <a:pPr lvl="0"/>
            <a:r>
              <a:rPr lang="pt-BR" dirty="0" smtClean="0"/>
              <a:t>Encontro com os Jovens;</a:t>
            </a:r>
          </a:p>
          <a:p>
            <a:pPr lvl="0"/>
            <a:r>
              <a:rPr lang="pt-BR" dirty="0" smtClean="0"/>
              <a:t>Encontro com os </a:t>
            </a:r>
            <a:r>
              <a:rPr lang="pt-BR" dirty="0" err="1" smtClean="0"/>
              <a:t>catequizandos</a:t>
            </a:r>
            <a:r>
              <a:rPr lang="pt-BR" dirty="0" smtClean="0"/>
              <a:t>;</a:t>
            </a:r>
          </a:p>
          <a:p>
            <a:pPr lvl="0"/>
            <a:r>
              <a:rPr lang="pt-BR" dirty="0" smtClean="0"/>
              <a:t>Vigília Missionária com a juventude;</a:t>
            </a:r>
          </a:p>
          <a:p>
            <a:pPr lvl="0"/>
            <a:r>
              <a:rPr lang="pt-BR" dirty="0" smtClean="0"/>
              <a:t>Oratório da Juventude ( feito com stand pela comunidade ou programação nas praças, quadras esportivas) e outros.</a:t>
            </a:r>
          </a:p>
          <a:p>
            <a:pPr lvl="0"/>
            <a:r>
              <a:rPr lang="pt-BR" dirty="0" smtClean="0"/>
              <a:t> 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87582"/>
            <a:ext cx="2137893" cy="1470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872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Oração missionária jovem: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(2º domingo de cada mês)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Pág. 24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dirty="0" smtClean="0"/>
              <a:t>    Deus, Pai de Misericórdia, que enviastes vosso Filho ao mundo para revelar o reinado de Deus a todos os povos, olhai por vossa Igreja peregrina no mundo e na História. Reacendei Nela, pela ação do Espírito Santo a graça batismal e fazei de nós discípulos missionários do vosso Reino.</a:t>
            </a:r>
          </a:p>
          <a:p>
            <a:pPr algn="just">
              <a:buNone/>
            </a:pPr>
            <a:r>
              <a:rPr lang="pt-BR" dirty="0" smtClean="0"/>
              <a:t>    Despertai para missão os nossos jovens e os demais membros de nossas Comunidades Eclesiais de Base, por meio do ardor missionário de Santa Terezinha do Menino Jesus, e pela coragem de São Tarcísio, patronos do Ano Missionário Jovem.</a:t>
            </a:r>
          </a:p>
          <a:p>
            <a:pPr algn="just">
              <a:buNone/>
            </a:pPr>
            <a:r>
              <a:rPr lang="pt-BR" dirty="0" smtClean="0"/>
              <a:t>   Enviai-nos como verdadeiras testemunhas de Cristo numa Igreja em saída, construtora do Reino de justiça, fraternidade e solidariedade.</a:t>
            </a:r>
          </a:p>
          <a:p>
            <a:pPr algn="just">
              <a:buNone/>
            </a:pPr>
            <a:r>
              <a:rPr lang="pt-BR" dirty="0" smtClean="0"/>
              <a:t>   Que São Pedro Apóstolo e a Virgem do Amparo, intercedam por nós, para que sejamos fiéis à nossa vocação, testemunho e missão. Amém!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87582"/>
            <a:ext cx="2137893" cy="1470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0541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Encaminhamentos práticos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 smtClean="0"/>
              <a:t>O QUE É?                                                       </a:t>
            </a:r>
            <a:r>
              <a:rPr lang="pt-BR" b="1" dirty="0" smtClean="0">
                <a:solidFill>
                  <a:srgbClr val="FF0000"/>
                </a:solidFill>
              </a:rPr>
              <a:t>(A partir da página 08 no guia)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O Papa Francisco convocou toda a Igreja para celebrar os 100 anos da Carta Apostólica de Bento XV, </a:t>
            </a:r>
            <a:r>
              <a:rPr lang="pt-BR" b="1" i="1" dirty="0" err="1"/>
              <a:t>Maximum</a:t>
            </a:r>
            <a:r>
              <a:rPr lang="pt-BR" b="1" i="1" dirty="0"/>
              <a:t> </a:t>
            </a:r>
            <a:r>
              <a:rPr lang="pt-BR" b="1" i="1" dirty="0" err="1"/>
              <a:t>Illud</a:t>
            </a:r>
            <a:r>
              <a:rPr lang="pt-BR" dirty="0"/>
              <a:t>, com o Mês Missionário Extraordinário, em outubro de 2019, tendo como objetivo “despertar em medida maior a consciência da </a:t>
            </a:r>
            <a:r>
              <a:rPr lang="pt-BR" dirty="0" err="1"/>
              <a:t>missio</a:t>
            </a:r>
            <a:r>
              <a:rPr lang="pt-BR" dirty="0"/>
              <a:t> ad gentes e retomar com novo impulso a transformação missionária da vida e da pastoral</a:t>
            </a:r>
            <a:r>
              <a:rPr lang="pt-BR" dirty="0" smtClean="0"/>
              <a:t>”.</a:t>
            </a:r>
            <a:endParaRPr lang="pt-BR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87582"/>
            <a:ext cx="2137893" cy="1470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2030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8945" y="347730"/>
            <a:ext cx="10515600" cy="557165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Partindo da proposta do Papa Francisco, em nossa última </a:t>
            </a:r>
            <a:r>
              <a:rPr lang="pt-BR" dirty="0" err="1"/>
              <a:t>Assembleia</a:t>
            </a:r>
            <a:r>
              <a:rPr lang="pt-BR" dirty="0"/>
              <a:t> Diocesana de Pastoral nasceu o Ano Missionário Jovem que, em comunhão com a Igreja Universal, decidiu prolongar, por um ano inteiro, o Mês Missionário Extraordinário. Assim, a Diocese de Cachoeiro de Itapemirim, com o intuito de viver em estado permanente de missão, iniciará, no mês de outubro de 2019, o Ano Missionário Jovem, sempre iluminado pelo envio de Jesus feito aos seus discípulos: </a:t>
            </a:r>
            <a:r>
              <a:rPr lang="pt-BR" b="1" dirty="0"/>
              <a:t>"Ide, portanto, e fazei que todas as nações se tornem </a:t>
            </a:r>
            <a:r>
              <a:rPr lang="pt-BR" b="1" dirty="0" smtClean="0"/>
              <a:t>     discípulos</a:t>
            </a:r>
            <a:r>
              <a:rPr lang="pt-BR" b="1" dirty="0"/>
              <a:t>" (</a:t>
            </a:r>
            <a:r>
              <a:rPr lang="pt-BR" b="1" dirty="0" err="1"/>
              <a:t>Mt</a:t>
            </a:r>
            <a:r>
              <a:rPr lang="pt-BR" b="1" dirty="0"/>
              <a:t> 28,19). </a:t>
            </a: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87582"/>
            <a:ext cx="2137893" cy="1470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8159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37882"/>
            <a:ext cx="10515600" cy="57390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3000"/>
              <a:t>Com o Ano Missionário Jovem queremos revigorar, ainda mais, nossas estruturas Diocesanas, seguindo as urgências de uma nova época (de profunda mudança), como nos apresenta o Documento de </a:t>
            </a:r>
            <a:r>
              <a:rPr lang="pt-BR" sz="3000" smtClean="0"/>
              <a:t>Aparecida. Também </a:t>
            </a:r>
            <a:r>
              <a:rPr lang="pt-BR" sz="3000"/>
              <a:t>almejamos incentivar e multiplicar a consciência missionária de todas as instâncias da Diocese, partindo desde a base, que são as Comunidades Eclesiais de Base, passando por todos os serviços, ministérios e movimentos. </a:t>
            </a:r>
            <a:endParaRPr lang="pt-BR" sz="3000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87582"/>
            <a:ext cx="2137893" cy="1470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3197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8945" y="608274"/>
            <a:ext cx="10515600" cy="520009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Para que isso aconteça, é de suma importância a participação, o envolvimento e o compromisso de todos, de maneira especial de toda a juventude, a fim de que todas as suas ações pastorais sejam realizadas em chave missionária.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O </a:t>
            </a:r>
            <a:r>
              <a:rPr lang="pt-BR" b="1" dirty="0"/>
              <a:t>tema do Ano Missionário Jovem (AMJ) </a:t>
            </a:r>
            <a:r>
              <a:rPr lang="pt-BR" dirty="0"/>
              <a:t>segue o proposto pelo Papa Francisco: </a:t>
            </a:r>
            <a:r>
              <a:rPr lang="pt-BR" b="1" dirty="0"/>
              <a:t>“Batizados e enviados: A Igreja de Cristo em missão no Mundo”. </a:t>
            </a:r>
            <a:r>
              <a:rPr lang="pt-BR" dirty="0"/>
              <a:t>Este tema foi inspirado por ocasião do centenário da carta </a:t>
            </a:r>
            <a:r>
              <a:rPr lang="pt-BR" dirty="0" err="1"/>
              <a:t>Maximum</a:t>
            </a:r>
            <a:r>
              <a:rPr lang="pt-BR" dirty="0"/>
              <a:t> </a:t>
            </a:r>
            <a:r>
              <a:rPr lang="pt-BR" dirty="0" err="1"/>
              <a:t>Illud</a:t>
            </a:r>
            <a:r>
              <a:rPr lang="pt-BR" dirty="0"/>
              <a:t>, publicada em 30 de novembro de 1919, na qual Bento XV quis dar novo impulso à responsabilidade missionária de anunciar o </a:t>
            </a:r>
            <a:r>
              <a:rPr lang="pt-BR" dirty="0" smtClean="0"/>
              <a:t>Evangelho.</a:t>
            </a:r>
            <a:endParaRPr lang="pt-BR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87582"/>
            <a:ext cx="2137893" cy="1470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4749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OBJETIVOS: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3200"/>
              <a:t>Os objetivos deste Ano Missionário Jovem seguem os propostos pelo Papa Francisco e desejam responder aos apelos que surgiram a partir do que foi apresentado, refletido e proposto na última Assembleia Diocesana de </a:t>
            </a:r>
            <a:r>
              <a:rPr lang="pt-BR" sz="3200" smtClean="0"/>
              <a:t>Pastoral. São eles:</a:t>
            </a:r>
            <a:endParaRPr lang="pt-BR" sz="3200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87582"/>
            <a:ext cx="2137893" cy="1470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9924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1924"/>
            <a:ext cx="10515600" cy="1325563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Objetivos-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pág.09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267328"/>
            <a:ext cx="10997485" cy="43513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b="1" dirty="0"/>
              <a:t>a) </a:t>
            </a:r>
            <a:r>
              <a:rPr lang="pt-BR" b="1" dirty="0" smtClean="0">
                <a:solidFill>
                  <a:srgbClr val="C00000"/>
                </a:solidFill>
              </a:rPr>
              <a:t>REAVIVAR</a:t>
            </a:r>
            <a:r>
              <a:rPr lang="pt-BR" dirty="0" smtClean="0"/>
              <a:t> </a:t>
            </a:r>
            <a:r>
              <a:rPr lang="pt-BR" dirty="0"/>
              <a:t>as forças missionárias nas Paróquias com a organização de </a:t>
            </a:r>
            <a:r>
              <a:rPr lang="pt-BR" dirty="0" err="1"/>
              <a:t>COMIPAs</a:t>
            </a:r>
            <a:r>
              <a:rPr lang="pt-BR" dirty="0"/>
              <a:t> (Conselhos Missionários Paroquiais), para que as Comunidades Eclesiais de Base sintam-se fortalecidas na missão de evangelizar, iluminadas pela força da Palavra de Deus;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/>
              <a:t>b) </a:t>
            </a:r>
            <a:r>
              <a:rPr lang="pt-BR" b="1" dirty="0" smtClean="0">
                <a:solidFill>
                  <a:srgbClr val="C00000"/>
                </a:solidFill>
              </a:rPr>
              <a:t>DESPERTAR</a:t>
            </a:r>
            <a:r>
              <a:rPr lang="pt-BR" dirty="0" smtClean="0"/>
              <a:t> </a:t>
            </a:r>
            <a:r>
              <a:rPr lang="pt-BR" dirty="0"/>
              <a:t>na Juventude, já inserida na Comunidade Eclesial de Base, o espírito missionário, de modo que deseje contribuir, de forma criativa e ativa, para o fortalecimento da evangelização, atingindo também aqueles jovens que já estiveram no caminho do discipulado e o deixaram e, de maneira especial, aqueles que ainda não se encontraram com o Senhor;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/>
              <a:t>c) </a:t>
            </a:r>
            <a:r>
              <a:rPr lang="pt-BR" b="1" dirty="0" smtClean="0">
                <a:solidFill>
                  <a:srgbClr val="C00000"/>
                </a:solidFill>
              </a:rPr>
              <a:t>CELEBRAR</a:t>
            </a:r>
            <a:r>
              <a:rPr lang="pt-BR" dirty="0" smtClean="0"/>
              <a:t>, </a:t>
            </a:r>
            <a:r>
              <a:rPr lang="pt-BR" dirty="0"/>
              <a:t>com maior intensidade, o Ano Missionário Jovem em comunhão com as inspirações do Papa Francisco e com as diretrizes da Igreja no Brasil. </a:t>
            </a: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87582"/>
            <a:ext cx="2137893" cy="1470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8988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VID-20190919-WA002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2"/>
            <a:ext cx="12192000" cy="6857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VID-20190919-WA0024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1128</Words>
  <Application>Microsoft Office PowerPoint</Application>
  <PresentationFormat>Personalizar</PresentationFormat>
  <Paragraphs>59</Paragraphs>
  <Slides>17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FORMAÇÃO</vt:lpstr>
      <vt:lpstr>Encaminhamentos práticos</vt:lpstr>
      <vt:lpstr>Slide 3</vt:lpstr>
      <vt:lpstr>Slide 4</vt:lpstr>
      <vt:lpstr>Slide 5</vt:lpstr>
      <vt:lpstr>OBJETIVOS:</vt:lpstr>
      <vt:lpstr>Objetivos- pág.09</vt:lpstr>
      <vt:lpstr>Slide 8</vt:lpstr>
      <vt:lpstr>Slide 9</vt:lpstr>
      <vt:lpstr>Encaminhamentos práticos</vt:lpstr>
      <vt:lpstr>O Ano Missionário na sua Paróquia</vt:lpstr>
      <vt:lpstr>Slide 12</vt:lpstr>
      <vt:lpstr>Símbolos do Ano Missionário Jovem</vt:lpstr>
      <vt:lpstr>Propostas Pastorais- pág. 28 e 29</vt:lpstr>
      <vt:lpstr>Encaminhamentos práticos: Visitas da equipe diocesana para Missão e Juventude </vt:lpstr>
      <vt:lpstr> SEMANA MISSIONÁRIA DE PEREGRINAÇÃO DA CRUZ-PARÓQUIAS </vt:lpstr>
      <vt:lpstr>Oração missionária jovem: (2º domingo de cada mês)  Pág.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FORMAÇÃO</dc:title>
  <dc:creator>Cristian Vieira Batista</dc:creator>
  <cp:lastModifiedBy>Usuario</cp:lastModifiedBy>
  <cp:revision>25</cp:revision>
  <dcterms:created xsi:type="dcterms:W3CDTF">2019-08-23T11:56:07Z</dcterms:created>
  <dcterms:modified xsi:type="dcterms:W3CDTF">2019-09-20T14:59:15Z</dcterms:modified>
</cp:coreProperties>
</file>